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61" r:id="rId2"/>
    <p:sldId id="262" r:id="rId3"/>
    <p:sldId id="263" r:id="rId4"/>
    <p:sldId id="264" r:id="rId5"/>
    <p:sldId id="265" r:id="rId6"/>
    <p:sldId id="266" r:id="rId7"/>
    <p:sldId id="267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0" d="100"/>
          <a:sy n="80" d="100"/>
        </p:scale>
        <p:origin x="37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ferte 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ar of onwa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11/6/2017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11/6/2017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11/6/2017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11/6/2017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11/6/2017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11/6/2017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11/6/2017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11/6/2017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1" r:id="rId3"/>
    <p:sldLayoutId id="2147483666" r:id="rId4"/>
    <p:sldLayoutId id="2147483653" r:id="rId5"/>
    <p:sldLayoutId id="2147483654" r:id="rId6"/>
    <p:sldLayoutId id="2147483655" r:id="rId7"/>
    <p:sldLayoutId id="2147483667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Welkom havo 3.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077502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Agenda: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500" dirty="0" smtClean="0"/>
              <a:t>Nabespreken proefwerk. Starten met 2.1 afzet en omzet.</a:t>
            </a:r>
            <a:endParaRPr lang="nl-NL" sz="2500" dirty="0" smtClean="0"/>
          </a:p>
        </p:txBody>
      </p:sp>
    </p:spTree>
    <p:extLst>
      <p:ext uri="{BB962C8B-B14F-4D97-AF65-F5344CB8AC3E}">
        <p14:creationId xmlns:p14="http://schemas.microsoft.com/office/powerpoint/2010/main" val="2598342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Afzet en omzet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500" dirty="0" smtClean="0"/>
              <a:t>Omzet = de afzet * prijs.</a:t>
            </a:r>
          </a:p>
          <a:p>
            <a:r>
              <a:rPr lang="nl-NL" sz="2500" dirty="0" smtClean="0"/>
              <a:t>De omzet = wat we in totaal verdienen.</a:t>
            </a:r>
          </a:p>
          <a:p>
            <a:r>
              <a:rPr lang="nl-NL" sz="2500" dirty="0" smtClean="0"/>
              <a:t>De afzet = hoeveel producten we verkopen.</a:t>
            </a:r>
          </a:p>
          <a:p>
            <a:r>
              <a:rPr lang="nl-NL" sz="2500" dirty="0" smtClean="0"/>
              <a:t>De prijs = hoeveel 1 product kost voor de consument.</a:t>
            </a:r>
          </a:p>
          <a:p>
            <a:r>
              <a:rPr lang="nl-NL" sz="2500" dirty="0" smtClean="0"/>
              <a:t>De prijs is 5 euro, we verkopen 100 producten</a:t>
            </a:r>
          </a:p>
          <a:p>
            <a:r>
              <a:rPr lang="nl-NL" sz="2500" dirty="0" smtClean="0"/>
              <a:t>100 * 5 = 500 euro omzet.</a:t>
            </a:r>
          </a:p>
          <a:p>
            <a:r>
              <a:rPr lang="nl-NL" sz="2500" dirty="0" smtClean="0"/>
              <a:t>We gebruiken hier vaak producten bij.</a:t>
            </a:r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5117728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rekenvoorbeeld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93295" y="1287379"/>
            <a:ext cx="9468852" cy="4753983"/>
          </a:xfrm>
        </p:spPr>
        <p:txBody>
          <a:bodyPr>
            <a:noAutofit/>
          </a:bodyPr>
          <a:lstStyle/>
          <a:p>
            <a:r>
              <a:rPr lang="nl-NL" sz="2500" dirty="0" smtClean="0"/>
              <a:t>We verkochten nog steeds 100 producten voor 5 euro.</a:t>
            </a:r>
          </a:p>
          <a:p>
            <a:r>
              <a:rPr lang="nl-NL" sz="2500" dirty="0" smtClean="0"/>
              <a:t>Nu gaan we de prijs verhogen met 20%, we wachten dat we daardoor maar 10% minder producten verkopen.</a:t>
            </a:r>
          </a:p>
          <a:p>
            <a:r>
              <a:rPr lang="nl-NL" sz="2500" dirty="0" smtClean="0"/>
              <a:t>5 /100 * 20 = 1 (20 procent = 1 euro) 5 + 1 = 6 (nieuwe prijs is 6 euro)</a:t>
            </a:r>
          </a:p>
          <a:p>
            <a:r>
              <a:rPr lang="nl-NL" sz="2500" dirty="0" smtClean="0"/>
              <a:t>Kan ook door 5 * 1.2 = 6 te doen.</a:t>
            </a:r>
          </a:p>
          <a:p>
            <a:r>
              <a:rPr lang="nl-NL" sz="2500" dirty="0" smtClean="0"/>
              <a:t>Verwachten afzet = 100 / 100 * 10 = 10 minder dan eerst.</a:t>
            </a:r>
          </a:p>
          <a:p>
            <a:r>
              <a:rPr lang="nl-NL" sz="2500" dirty="0" smtClean="0"/>
              <a:t>Dus 100 – 10 = 90</a:t>
            </a:r>
          </a:p>
          <a:p>
            <a:r>
              <a:rPr lang="nl-NL" sz="2500" dirty="0" smtClean="0"/>
              <a:t>Ook wel 100 * 0,9 = 90</a:t>
            </a:r>
          </a:p>
          <a:p>
            <a:r>
              <a:rPr lang="nl-NL" sz="2500" dirty="0" smtClean="0"/>
              <a:t>Nieuwe omzet = 6 * 90 = 540.</a:t>
            </a:r>
          </a:p>
          <a:p>
            <a:r>
              <a:rPr lang="nl-NL" sz="2500" dirty="0" smtClean="0"/>
              <a:t>Oude omzet was 500, nieuwe 540, dus de omzet is gestegen.</a:t>
            </a:r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14361938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Lees </a:t>
            </a:r>
            <a:r>
              <a:rPr lang="nl-NL" dirty="0" smtClean="0"/>
              <a:t>H2.1 afzet en omzet en maak vragen 1 en 2.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2160590"/>
            <a:ext cx="3521687" cy="3686758"/>
          </a:xfrm>
        </p:spPr>
        <p:txBody>
          <a:bodyPr>
            <a:normAutofit fontScale="92500" lnSpcReduction="20000"/>
          </a:bodyPr>
          <a:lstStyle/>
          <a:p>
            <a:r>
              <a:rPr lang="nl-NL" sz="2500" dirty="0" smtClean="0"/>
              <a:t>12 minuten de tijd.</a:t>
            </a:r>
          </a:p>
          <a:p>
            <a:r>
              <a:rPr lang="nl-NL" sz="2500" dirty="0" smtClean="0"/>
              <a:t>Zorg dat je de stukjes theorie leest, vergeet dit niet!.</a:t>
            </a:r>
          </a:p>
          <a:p>
            <a:r>
              <a:rPr lang="nl-NL" sz="2500" dirty="0" smtClean="0"/>
              <a:t>Stel vragen als je er niet uit komt.</a:t>
            </a:r>
          </a:p>
          <a:p>
            <a:r>
              <a:rPr lang="nl-NL" sz="2500" dirty="0" smtClean="0"/>
              <a:t>Eerder klaar, verder met </a:t>
            </a:r>
            <a:r>
              <a:rPr lang="nl-NL" sz="2500" dirty="0" smtClean="0"/>
              <a:t>opgaves maken. Huiswerk is de volledige paragraaf </a:t>
            </a:r>
            <a:r>
              <a:rPr lang="nl-NL" sz="2500" dirty="0" err="1" smtClean="0"/>
              <a:t>t.m</a:t>
            </a:r>
            <a:r>
              <a:rPr lang="nl-NL" sz="2500" dirty="0" smtClean="0"/>
              <a:t> vraag 4.</a:t>
            </a:r>
            <a:endParaRPr lang="nl-NL" sz="2500" dirty="0" smtClean="0"/>
          </a:p>
          <a:p>
            <a:endParaRPr lang="nl-NL" sz="2500" dirty="0" smtClean="0"/>
          </a:p>
          <a:p>
            <a:endParaRPr lang="nl-NL" sz="2500" dirty="0"/>
          </a:p>
        </p:txBody>
      </p:sp>
      <p:sp>
        <p:nvSpPr>
          <p:cNvPr id="4" name="Ovaal 3"/>
          <p:cNvSpPr/>
          <p:nvPr/>
        </p:nvSpPr>
        <p:spPr>
          <a:xfrm>
            <a:off x="5285930" y="2284087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Ovaal 4"/>
          <p:cNvSpPr/>
          <p:nvPr/>
        </p:nvSpPr>
        <p:spPr>
          <a:xfrm>
            <a:off x="5285930" y="2284087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  <p:sp>
        <p:nvSpPr>
          <p:cNvPr id="6" name="Ovaal 5"/>
          <p:cNvSpPr/>
          <p:nvPr/>
        </p:nvSpPr>
        <p:spPr>
          <a:xfrm>
            <a:off x="5285930" y="2284086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</a:p>
        </p:txBody>
      </p:sp>
      <p:sp>
        <p:nvSpPr>
          <p:cNvPr id="7" name="Ovaal 6"/>
          <p:cNvSpPr/>
          <p:nvPr/>
        </p:nvSpPr>
        <p:spPr>
          <a:xfrm>
            <a:off x="5285930" y="2284085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</a:t>
            </a:r>
          </a:p>
        </p:txBody>
      </p:sp>
      <p:sp>
        <p:nvSpPr>
          <p:cNvPr id="8" name="Ovaal 7"/>
          <p:cNvSpPr/>
          <p:nvPr/>
        </p:nvSpPr>
        <p:spPr>
          <a:xfrm>
            <a:off x="5285930" y="228408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</a:t>
            </a:r>
          </a:p>
        </p:txBody>
      </p:sp>
      <p:sp>
        <p:nvSpPr>
          <p:cNvPr id="9" name="Ovaal 8"/>
          <p:cNvSpPr/>
          <p:nvPr/>
        </p:nvSpPr>
        <p:spPr>
          <a:xfrm>
            <a:off x="5285930" y="228408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6</a:t>
            </a:r>
          </a:p>
        </p:txBody>
      </p:sp>
      <p:sp>
        <p:nvSpPr>
          <p:cNvPr id="10" name="Ovaal 9"/>
          <p:cNvSpPr/>
          <p:nvPr/>
        </p:nvSpPr>
        <p:spPr>
          <a:xfrm>
            <a:off x="5285930" y="228408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7</a:t>
            </a:r>
          </a:p>
        </p:txBody>
      </p:sp>
      <p:sp>
        <p:nvSpPr>
          <p:cNvPr id="11" name="Ovaal 10"/>
          <p:cNvSpPr/>
          <p:nvPr/>
        </p:nvSpPr>
        <p:spPr>
          <a:xfrm>
            <a:off x="5285930" y="228408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8</a:t>
            </a:r>
          </a:p>
        </p:txBody>
      </p:sp>
      <p:sp>
        <p:nvSpPr>
          <p:cNvPr id="12" name="Ovaal 11"/>
          <p:cNvSpPr/>
          <p:nvPr/>
        </p:nvSpPr>
        <p:spPr>
          <a:xfrm>
            <a:off x="5285929" y="228408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9</a:t>
            </a:r>
          </a:p>
        </p:txBody>
      </p:sp>
      <p:sp>
        <p:nvSpPr>
          <p:cNvPr id="13" name="Ovaal 12"/>
          <p:cNvSpPr/>
          <p:nvPr/>
        </p:nvSpPr>
        <p:spPr>
          <a:xfrm>
            <a:off x="5285929" y="228408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10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4" name="Ovaal 13"/>
          <p:cNvSpPr/>
          <p:nvPr/>
        </p:nvSpPr>
        <p:spPr>
          <a:xfrm>
            <a:off x="5285929" y="228408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5" name="Ovaal 14"/>
          <p:cNvSpPr/>
          <p:nvPr/>
        </p:nvSpPr>
        <p:spPr>
          <a:xfrm>
            <a:off x="5285929" y="228408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12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6551920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9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90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59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18000"/>
                            </p:stCondLst>
                            <p:childTnLst>
                              <p:par>
                                <p:cTn id="1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59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77000"/>
                            </p:stCondLst>
                            <p:childTnLst>
                              <p:par>
                                <p:cTn id="1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59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36000"/>
                            </p:stCondLst>
                            <p:childTnLst>
                              <p:par>
                                <p:cTn id="2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59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95000"/>
                            </p:stCondLst>
                            <p:childTnLst>
                              <p:par>
                                <p:cTn id="2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59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54000"/>
                            </p:stCondLst>
                            <p:childTnLst>
                              <p:par>
                                <p:cTn id="2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59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13000"/>
                            </p:stCondLst>
                            <p:childTnLst>
                              <p:par>
                                <p:cTn id="3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5" dur="59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72000"/>
                            </p:stCondLst>
                            <p:childTnLst>
                              <p:par>
                                <p:cTn id="3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9" dur="59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31000"/>
                            </p:stCondLst>
                            <p:childTnLst>
                              <p:par>
                                <p:cTn id="4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3" dur="59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90000"/>
                            </p:stCondLst>
                            <p:childTnLst>
                              <p:par>
                                <p:cTn id="4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7" dur="59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649000"/>
                            </p:stCondLst>
                            <p:childTnLst>
                              <p:par>
                                <p:cTn id="4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1" dur="59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b="52835"/>
          <a:stretch/>
        </p:blipFill>
        <p:spPr>
          <a:xfrm>
            <a:off x="-1" y="27781"/>
            <a:ext cx="12079705" cy="1632577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27781"/>
            <a:ext cx="12079705" cy="3461436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3"/>
          <a:srcRect b="56900"/>
          <a:stretch/>
        </p:blipFill>
        <p:spPr>
          <a:xfrm>
            <a:off x="0" y="2944136"/>
            <a:ext cx="12079704" cy="1700053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 rotWithShape="1">
          <a:blip r:embed="rId3"/>
          <a:srcRect b="32497"/>
          <a:stretch/>
        </p:blipFill>
        <p:spPr>
          <a:xfrm>
            <a:off x="0" y="2944137"/>
            <a:ext cx="12079704" cy="2662580"/>
          </a:xfrm>
          <a:prstGeom prst="rect">
            <a:avLst/>
          </a:prstGeom>
        </p:spPr>
      </p:pic>
      <p:pic>
        <p:nvPicPr>
          <p:cNvPr id="8" name="Afbeelding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2944136"/>
            <a:ext cx="12079704" cy="39443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8295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b="47743"/>
          <a:stretch/>
        </p:blipFill>
        <p:spPr>
          <a:xfrm>
            <a:off x="0" y="-11115"/>
            <a:ext cx="12192000" cy="1166147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1115"/>
            <a:ext cx="12192000" cy="2231571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3"/>
          <a:srcRect b="55747"/>
          <a:stretch/>
        </p:blipFill>
        <p:spPr>
          <a:xfrm>
            <a:off x="0" y="2155371"/>
            <a:ext cx="12192000" cy="1129250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 rotWithShape="1">
          <a:blip r:embed="rId3"/>
          <a:srcRect b="35002"/>
          <a:stretch/>
        </p:blipFill>
        <p:spPr>
          <a:xfrm>
            <a:off x="0" y="2155371"/>
            <a:ext cx="12192000" cy="1658640"/>
          </a:xfrm>
          <a:prstGeom prst="rect">
            <a:avLst/>
          </a:prstGeom>
        </p:spPr>
      </p:pic>
      <p:pic>
        <p:nvPicPr>
          <p:cNvPr id="8" name="Afbeelding 7"/>
          <p:cNvPicPr>
            <a:picLocks noChangeAspect="1"/>
          </p:cNvPicPr>
          <p:nvPr/>
        </p:nvPicPr>
        <p:blipFill rotWithShape="1">
          <a:blip r:embed="rId3"/>
          <a:srcRect b="14727"/>
          <a:stretch/>
        </p:blipFill>
        <p:spPr>
          <a:xfrm>
            <a:off x="0" y="2155371"/>
            <a:ext cx="12192000" cy="2175997"/>
          </a:xfrm>
          <a:prstGeom prst="rect">
            <a:avLst/>
          </a:prstGeom>
        </p:spPr>
      </p:pic>
      <p:pic>
        <p:nvPicPr>
          <p:cNvPr id="9" name="Afbeelding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2155371"/>
            <a:ext cx="12192000" cy="2551814"/>
          </a:xfrm>
          <a:prstGeom prst="rect">
            <a:avLst/>
          </a:prstGeom>
        </p:spPr>
      </p:pic>
      <p:pic>
        <p:nvPicPr>
          <p:cNvPr id="10" name="Afbeelding 9"/>
          <p:cNvPicPr>
            <a:picLocks noChangeAspect="1"/>
          </p:cNvPicPr>
          <p:nvPr/>
        </p:nvPicPr>
        <p:blipFill rotWithShape="1">
          <a:blip r:embed="rId4"/>
          <a:srcRect b="63779"/>
          <a:stretch/>
        </p:blipFill>
        <p:spPr>
          <a:xfrm>
            <a:off x="0" y="4707186"/>
            <a:ext cx="11357811" cy="815310"/>
          </a:xfrm>
          <a:prstGeom prst="rect">
            <a:avLst/>
          </a:prstGeom>
        </p:spPr>
      </p:pic>
      <p:pic>
        <p:nvPicPr>
          <p:cNvPr id="11" name="Afbeelding 10"/>
          <p:cNvPicPr>
            <a:picLocks noChangeAspect="1"/>
          </p:cNvPicPr>
          <p:nvPr/>
        </p:nvPicPr>
        <p:blipFill rotWithShape="1">
          <a:blip r:embed="rId4"/>
          <a:srcRect b="44002"/>
          <a:stretch/>
        </p:blipFill>
        <p:spPr>
          <a:xfrm>
            <a:off x="0" y="4707186"/>
            <a:ext cx="11357811" cy="1260478"/>
          </a:xfrm>
          <a:prstGeom prst="rect">
            <a:avLst/>
          </a:prstGeom>
        </p:spPr>
      </p:pic>
      <p:pic>
        <p:nvPicPr>
          <p:cNvPr id="12" name="Afbeelding 11"/>
          <p:cNvPicPr>
            <a:picLocks noChangeAspect="1"/>
          </p:cNvPicPr>
          <p:nvPr/>
        </p:nvPicPr>
        <p:blipFill rotWithShape="1">
          <a:blip r:embed="rId4"/>
          <a:srcRect b="24760"/>
          <a:stretch/>
        </p:blipFill>
        <p:spPr>
          <a:xfrm>
            <a:off x="0" y="4707185"/>
            <a:ext cx="11357811" cy="1693615"/>
          </a:xfrm>
          <a:prstGeom prst="rect">
            <a:avLst/>
          </a:prstGeom>
        </p:spPr>
      </p:pic>
      <p:pic>
        <p:nvPicPr>
          <p:cNvPr id="13" name="Afbeelding 1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4707185"/>
            <a:ext cx="11357811" cy="22509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19086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F496CB"/>
      </a:accent1>
      <a:accent2>
        <a:srgbClr val="BC356F"/>
      </a:accent2>
      <a:accent3>
        <a:srgbClr val="E65331"/>
      </a:accent3>
      <a:accent4>
        <a:srgbClr val="F27E19"/>
      </a:accent4>
      <a:accent5>
        <a:srgbClr val="F2AC19"/>
      </a:accent5>
      <a:accent6>
        <a:srgbClr val="BC80E0"/>
      </a:accent6>
      <a:hlink>
        <a:srgbClr val="EF5285"/>
      </a:hlink>
      <a:folHlink>
        <a:srgbClr val="F77F90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23659B44-6E34-4CE8-8F0D-387DA79968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549</TotalTime>
  <Words>265</Words>
  <Application>Microsoft Office PowerPoint</Application>
  <PresentationFormat>Breedbeeld</PresentationFormat>
  <Paragraphs>38</Paragraphs>
  <Slides>7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7</vt:i4>
      </vt:variant>
    </vt:vector>
  </HeadingPairs>
  <TitlesOfParts>
    <vt:vector size="11" baseType="lpstr">
      <vt:lpstr>Arial</vt:lpstr>
      <vt:lpstr>Trebuchet MS</vt:lpstr>
      <vt:lpstr>Wingdings 3</vt:lpstr>
      <vt:lpstr>Facet</vt:lpstr>
      <vt:lpstr>Welkom havo 3.</vt:lpstr>
      <vt:lpstr>Agenda:</vt:lpstr>
      <vt:lpstr>Afzet en omzet</vt:lpstr>
      <vt:lpstr>rekenvoorbeeld</vt:lpstr>
      <vt:lpstr>Lees H2.1 afzet en omzet en maak vragen 1 en 2.</vt:lpstr>
      <vt:lpstr>PowerPoint-presentatie</vt:lpstr>
      <vt:lpstr>PowerPoint-presentatie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Welkom VWO 5.</dc:title>
  <dc:creator>Jacobs, B (Bas)</dc:creator>
  <cp:lastModifiedBy>Bas Jacobs</cp:lastModifiedBy>
  <cp:revision>68</cp:revision>
  <dcterms:created xsi:type="dcterms:W3CDTF">2017-08-27T09:00:36Z</dcterms:created>
  <dcterms:modified xsi:type="dcterms:W3CDTF">2017-11-06T10:26:19Z</dcterms:modified>
</cp:coreProperties>
</file>